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13"/>
  </p:notesMasterIdLst>
  <p:handoutMasterIdLst>
    <p:handoutMasterId r:id="rId14"/>
  </p:handoutMasterIdLst>
  <p:sldIdLst>
    <p:sldId id="327" r:id="rId2"/>
    <p:sldId id="352" r:id="rId3"/>
    <p:sldId id="332" r:id="rId4"/>
    <p:sldId id="353" r:id="rId5"/>
    <p:sldId id="346" r:id="rId6"/>
    <p:sldId id="354" r:id="rId7"/>
    <p:sldId id="355" r:id="rId8"/>
    <p:sldId id="356" r:id="rId9"/>
    <p:sldId id="357" r:id="rId10"/>
    <p:sldId id="358" r:id="rId11"/>
    <p:sldId id="359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476C0"/>
    <a:srgbClr val="FF40FF"/>
    <a:srgbClr val="61257C"/>
    <a:srgbClr val="9F549C"/>
    <a:srgbClr val="0E1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9" autoAdjust="0"/>
    <p:restoredTop sz="95795"/>
  </p:normalViewPr>
  <p:slideViewPr>
    <p:cSldViewPr snapToGrid="0" snapToObjects="1" showGuides="1">
      <p:cViewPr>
        <p:scale>
          <a:sx n="100" d="100"/>
          <a:sy n="100" d="100"/>
        </p:scale>
        <p:origin x="1216" y="24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240E79-DE96-804C-AC2F-B4F8DE5906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50F80-AC0D-EC4C-8BD8-F23920CB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298A2-3A9D-EE48-8ACE-5E2C3827541D}" type="datetimeFigureOut">
              <a:rPr lang="en-RU" smtClean="0"/>
              <a:t>4/23/22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A7CAC-D058-334B-9AFD-F2B622A2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54B6A-B923-A343-A19B-59D2FB2B32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01731-0282-4F46-9E6C-DA7213262FD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7890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CFF4-062D-D645-8DBC-F8E5F4D104BB}" type="datetimeFigureOut">
              <a:rPr lang="en-RU" smtClean="0"/>
              <a:t>4/23/22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BEE8A-AC57-9A48-8B8C-96811CE4C6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810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87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1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7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12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95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9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8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69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4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BEE8A-AC57-9A48-8B8C-96811CE4C6E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9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9">
            <a:extLst>
              <a:ext uri="{FF2B5EF4-FFF2-40B4-BE49-F238E27FC236}">
                <a16:creationId xmlns:a16="http://schemas.microsoft.com/office/drawing/2014/main" id="{5E393314-924D-0344-9674-1DB9FF3EE20C}"/>
              </a:ext>
            </a:extLst>
          </p:cNvPr>
          <p:cNvSpPr/>
          <p:nvPr/>
        </p:nvSpPr>
        <p:spPr>
          <a:xfrm>
            <a:off x="143691" y="4728754"/>
            <a:ext cx="12048309" cy="2129246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5ADF0EE-9EC8-8D48-BA4A-3181960F19BC}"/>
              </a:ext>
            </a:extLst>
          </p:cNvPr>
          <p:cNvSpPr/>
          <p:nvPr/>
        </p:nvSpPr>
        <p:spPr>
          <a:xfrm rot="16200000" flipH="1">
            <a:off x="8613537" y="3285640"/>
            <a:ext cx="3759503" cy="3397436"/>
          </a:xfrm>
          <a:custGeom>
            <a:avLst/>
            <a:gdLst>
              <a:gd name="connsiteX0" fmla="*/ 0 w 3817489"/>
              <a:gd name="connsiteY0" fmla="*/ 3397433 h 3397433"/>
              <a:gd name="connsiteX1" fmla="*/ 3817489 w 3817489"/>
              <a:gd name="connsiteY1" fmla="*/ 3397432 h 3397433"/>
              <a:gd name="connsiteX2" fmla="*/ 3817489 w 3817489"/>
              <a:gd name="connsiteY2" fmla="*/ 0 h 3397433"/>
              <a:gd name="connsiteX3" fmla="*/ 663484 w 3817489"/>
              <a:gd name="connsiteY3" fmla="*/ 0 h 3397433"/>
              <a:gd name="connsiteX0" fmla="*/ 0 w 3755042"/>
              <a:gd name="connsiteY0" fmla="*/ 3397433 h 3397433"/>
              <a:gd name="connsiteX1" fmla="*/ 3755042 w 3755042"/>
              <a:gd name="connsiteY1" fmla="*/ 3397432 h 3397433"/>
              <a:gd name="connsiteX2" fmla="*/ 3755042 w 3755042"/>
              <a:gd name="connsiteY2" fmla="*/ 0 h 3397433"/>
              <a:gd name="connsiteX3" fmla="*/ 601037 w 3755042"/>
              <a:gd name="connsiteY3" fmla="*/ 0 h 3397433"/>
              <a:gd name="connsiteX4" fmla="*/ 0 w 3755042"/>
              <a:gd name="connsiteY4" fmla="*/ 3397433 h 3397433"/>
              <a:gd name="connsiteX0" fmla="*/ 0 w 3759503"/>
              <a:gd name="connsiteY0" fmla="*/ 3397436 h 3397436"/>
              <a:gd name="connsiteX1" fmla="*/ 3759503 w 3759503"/>
              <a:gd name="connsiteY1" fmla="*/ 3397432 h 3397436"/>
              <a:gd name="connsiteX2" fmla="*/ 3759503 w 3759503"/>
              <a:gd name="connsiteY2" fmla="*/ 0 h 3397436"/>
              <a:gd name="connsiteX3" fmla="*/ 605498 w 3759503"/>
              <a:gd name="connsiteY3" fmla="*/ 0 h 3397436"/>
              <a:gd name="connsiteX4" fmla="*/ 0 w 3759503"/>
              <a:gd name="connsiteY4" fmla="*/ 3397436 h 3397436"/>
              <a:gd name="connsiteX0" fmla="*/ 0 w 3759503"/>
              <a:gd name="connsiteY0" fmla="*/ 3397436 h 3397436"/>
              <a:gd name="connsiteX1" fmla="*/ 3759503 w 3759503"/>
              <a:gd name="connsiteY1" fmla="*/ 3397432 h 3397436"/>
              <a:gd name="connsiteX2" fmla="*/ 3759503 w 3759503"/>
              <a:gd name="connsiteY2" fmla="*/ 0 h 3397436"/>
              <a:gd name="connsiteX3" fmla="*/ 605498 w 3759503"/>
              <a:gd name="connsiteY3" fmla="*/ 0 h 3397436"/>
              <a:gd name="connsiteX4" fmla="*/ 0 w 3759503"/>
              <a:gd name="connsiteY4" fmla="*/ 3397436 h 339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03" h="3397436">
                <a:moveTo>
                  <a:pt x="0" y="3397436"/>
                </a:moveTo>
                <a:lnTo>
                  <a:pt x="3759503" y="3397432"/>
                </a:lnTo>
                <a:lnTo>
                  <a:pt x="3759503" y="0"/>
                </a:lnTo>
                <a:lnTo>
                  <a:pt x="605498" y="0"/>
                </a:lnTo>
                <a:lnTo>
                  <a:pt x="0" y="33974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7FF2AAE-11F2-CA46-8130-8C88C237D3F9}"/>
              </a:ext>
            </a:extLst>
          </p:cNvPr>
          <p:cNvSpPr/>
          <p:nvPr/>
        </p:nvSpPr>
        <p:spPr>
          <a:xfrm rot="5400000" flipV="1">
            <a:off x="2483367" y="-543180"/>
            <a:ext cx="5397238" cy="9405122"/>
          </a:xfrm>
          <a:custGeom>
            <a:avLst/>
            <a:gdLst>
              <a:gd name="connsiteX0" fmla="*/ 0 w 5397238"/>
              <a:gd name="connsiteY0" fmla="*/ 9405122 h 9405122"/>
              <a:gd name="connsiteX1" fmla="*/ 5397238 w 5397238"/>
              <a:gd name="connsiteY1" fmla="*/ 9405122 h 9405122"/>
              <a:gd name="connsiteX2" fmla="*/ 5397238 w 5397238"/>
              <a:gd name="connsiteY2" fmla="*/ 0 h 9405122"/>
              <a:gd name="connsiteX3" fmla="*/ 1665095 w 5397238"/>
              <a:gd name="connsiteY3" fmla="*/ 0 h 94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238" h="9405122">
                <a:moveTo>
                  <a:pt x="0" y="9405122"/>
                </a:moveTo>
                <a:lnTo>
                  <a:pt x="5397238" y="9405122"/>
                </a:lnTo>
                <a:lnTo>
                  <a:pt x="5397238" y="0"/>
                </a:lnTo>
                <a:lnTo>
                  <a:pt x="166509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000"/>
                </a:schemeClr>
              </a:gs>
              <a:gs pos="39000">
                <a:schemeClr val="accent1">
                  <a:alpha val="13000"/>
                </a:schemeClr>
              </a:gs>
              <a:gs pos="99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B97FE-ACB4-7947-9A79-678532F25420}"/>
              </a:ext>
            </a:extLst>
          </p:cNvPr>
          <p:cNvCxnSpPr>
            <a:cxnSpLocks/>
          </p:cNvCxnSpPr>
          <p:nvPr/>
        </p:nvCxnSpPr>
        <p:spPr>
          <a:xfrm>
            <a:off x="519964" y="1977446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F8046-E18F-304A-94C9-5E9DB8C4CC39}"/>
              </a:ext>
            </a:extLst>
          </p:cNvPr>
          <p:cNvCxnSpPr>
            <a:cxnSpLocks/>
          </p:cNvCxnSpPr>
          <p:nvPr/>
        </p:nvCxnSpPr>
        <p:spPr>
          <a:xfrm>
            <a:off x="520069" y="4556020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>
            <a:extLst>
              <a:ext uri="{FF2B5EF4-FFF2-40B4-BE49-F238E27FC236}">
                <a16:creationId xmlns:a16="http://schemas.microsoft.com/office/drawing/2014/main" id="{1F174F76-79D2-704D-8B6F-8BDC2FEED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64" y="4569083"/>
            <a:ext cx="11047421" cy="1810501"/>
          </a:xfrm>
        </p:spPr>
        <p:txBody>
          <a:bodyPr tIns="0" bIns="0">
            <a:noAutofit/>
          </a:bodyPr>
          <a:lstStyle>
            <a:lvl1pPr>
              <a:lnSpc>
                <a:spcPts val="3980"/>
              </a:lnSpc>
              <a:defRPr sz="4400" b="1" i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презентации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0E396-B81D-9946-806B-1B35DCC5A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3708400"/>
            <a:ext cx="11047413" cy="847725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lang="en-RU" sz="2400" b="1" i="0" kern="1200" dirty="0">
                <a:solidFill>
                  <a:schemeClr val="bg1"/>
                </a:solidFill>
                <a:latin typeface="Raleway Medium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презентации</a:t>
            </a:r>
            <a:endParaRPr lang="en-RU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2DC7705-4A2F-458D-9D64-37F576E3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20" y="989297"/>
            <a:ext cx="2142627" cy="662266"/>
          </a:xfrm>
          <a:prstGeom prst="rect">
            <a:avLst/>
          </a:prstGeom>
        </p:spPr>
      </p:pic>
      <p:sp>
        <p:nvSpPr>
          <p:cNvPr id="11" name="Triangle 9">
            <a:extLst>
              <a:ext uri="{FF2B5EF4-FFF2-40B4-BE49-F238E27FC236}">
                <a16:creationId xmlns:a16="http://schemas.microsoft.com/office/drawing/2014/main" id="{BF03E83A-34E1-4C5A-B912-4450A4E54C0F}"/>
              </a:ext>
            </a:extLst>
          </p:cNvPr>
          <p:cNvSpPr/>
          <p:nvPr userDrawn="1"/>
        </p:nvSpPr>
        <p:spPr>
          <a:xfrm>
            <a:off x="143691" y="4728754"/>
            <a:ext cx="12048309" cy="2129246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A0499BFD-7228-4AF2-80A8-BFB371DDEE5A}"/>
              </a:ext>
            </a:extLst>
          </p:cNvPr>
          <p:cNvSpPr/>
          <p:nvPr userDrawn="1"/>
        </p:nvSpPr>
        <p:spPr>
          <a:xfrm rot="16200000" flipH="1">
            <a:off x="8613537" y="3285640"/>
            <a:ext cx="3759503" cy="3397436"/>
          </a:xfrm>
          <a:custGeom>
            <a:avLst/>
            <a:gdLst>
              <a:gd name="connsiteX0" fmla="*/ 0 w 3817489"/>
              <a:gd name="connsiteY0" fmla="*/ 3397433 h 3397433"/>
              <a:gd name="connsiteX1" fmla="*/ 3817489 w 3817489"/>
              <a:gd name="connsiteY1" fmla="*/ 3397432 h 3397433"/>
              <a:gd name="connsiteX2" fmla="*/ 3817489 w 3817489"/>
              <a:gd name="connsiteY2" fmla="*/ 0 h 3397433"/>
              <a:gd name="connsiteX3" fmla="*/ 663484 w 3817489"/>
              <a:gd name="connsiteY3" fmla="*/ 0 h 3397433"/>
              <a:gd name="connsiteX0" fmla="*/ 0 w 3755042"/>
              <a:gd name="connsiteY0" fmla="*/ 3397433 h 3397433"/>
              <a:gd name="connsiteX1" fmla="*/ 3755042 w 3755042"/>
              <a:gd name="connsiteY1" fmla="*/ 3397432 h 3397433"/>
              <a:gd name="connsiteX2" fmla="*/ 3755042 w 3755042"/>
              <a:gd name="connsiteY2" fmla="*/ 0 h 3397433"/>
              <a:gd name="connsiteX3" fmla="*/ 601037 w 3755042"/>
              <a:gd name="connsiteY3" fmla="*/ 0 h 3397433"/>
              <a:gd name="connsiteX4" fmla="*/ 0 w 3755042"/>
              <a:gd name="connsiteY4" fmla="*/ 3397433 h 3397433"/>
              <a:gd name="connsiteX0" fmla="*/ 0 w 3759503"/>
              <a:gd name="connsiteY0" fmla="*/ 3397436 h 3397436"/>
              <a:gd name="connsiteX1" fmla="*/ 3759503 w 3759503"/>
              <a:gd name="connsiteY1" fmla="*/ 3397432 h 3397436"/>
              <a:gd name="connsiteX2" fmla="*/ 3759503 w 3759503"/>
              <a:gd name="connsiteY2" fmla="*/ 0 h 3397436"/>
              <a:gd name="connsiteX3" fmla="*/ 605498 w 3759503"/>
              <a:gd name="connsiteY3" fmla="*/ 0 h 3397436"/>
              <a:gd name="connsiteX4" fmla="*/ 0 w 3759503"/>
              <a:gd name="connsiteY4" fmla="*/ 3397436 h 3397436"/>
              <a:gd name="connsiteX0" fmla="*/ 0 w 3759503"/>
              <a:gd name="connsiteY0" fmla="*/ 3397436 h 3397436"/>
              <a:gd name="connsiteX1" fmla="*/ 3759503 w 3759503"/>
              <a:gd name="connsiteY1" fmla="*/ 3397432 h 3397436"/>
              <a:gd name="connsiteX2" fmla="*/ 3759503 w 3759503"/>
              <a:gd name="connsiteY2" fmla="*/ 0 h 3397436"/>
              <a:gd name="connsiteX3" fmla="*/ 605498 w 3759503"/>
              <a:gd name="connsiteY3" fmla="*/ 0 h 3397436"/>
              <a:gd name="connsiteX4" fmla="*/ 0 w 3759503"/>
              <a:gd name="connsiteY4" fmla="*/ 3397436 h 339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03" h="3397436">
                <a:moveTo>
                  <a:pt x="0" y="3397436"/>
                </a:moveTo>
                <a:lnTo>
                  <a:pt x="3759503" y="3397432"/>
                </a:lnTo>
                <a:lnTo>
                  <a:pt x="3759503" y="0"/>
                </a:lnTo>
                <a:lnTo>
                  <a:pt x="605498" y="0"/>
                </a:lnTo>
                <a:lnTo>
                  <a:pt x="0" y="33974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/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C1DE69BD-CE0F-49E9-92D1-41ACE5121FDE}"/>
              </a:ext>
            </a:extLst>
          </p:cNvPr>
          <p:cNvSpPr/>
          <p:nvPr userDrawn="1"/>
        </p:nvSpPr>
        <p:spPr>
          <a:xfrm rot="5400000" flipV="1">
            <a:off x="2483367" y="-543180"/>
            <a:ext cx="5397238" cy="9405122"/>
          </a:xfrm>
          <a:custGeom>
            <a:avLst/>
            <a:gdLst>
              <a:gd name="connsiteX0" fmla="*/ 0 w 5397238"/>
              <a:gd name="connsiteY0" fmla="*/ 9405122 h 9405122"/>
              <a:gd name="connsiteX1" fmla="*/ 5397238 w 5397238"/>
              <a:gd name="connsiteY1" fmla="*/ 9405122 h 9405122"/>
              <a:gd name="connsiteX2" fmla="*/ 5397238 w 5397238"/>
              <a:gd name="connsiteY2" fmla="*/ 0 h 9405122"/>
              <a:gd name="connsiteX3" fmla="*/ 1665095 w 5397238"/>
              <a:gd name="connsiteY3" fmla="*/ 0 h 94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238" h="9405122">
                <a:moveTo>
                  <a:pt x="0" y="9405122"/>
                </a:moveTo>
                <a:lnTo>
                  <a:pt x="5397238" y="9405122"/>
                </a:lnTo>
                <a:lnTo>
                  <a:pt x="5397238" y="0"/>
                </a:lnTo>
                <a:lnTo>
                  <a:pt x="166509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000"/>
                </a:schemeClr>
              </a:gs>
              <a:gs pos="39000">
                <a:schemeClr val="accent1">
                  <a:alpha val="13000"/>
                </a:schemeClr>
              </a:gs>
              <a:gs pos="99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6D231E-27FF-4834-94A6-21E0D77D8BD3}"/>
              </a:ext>
            </a:extLst>
          </p:cNvPr>
          <p:cNvCxnSpPr>
            <a:cxnSpLocks/>
          </p:cNvCxnSpPr>
          <p:nvPr userDrawn="1"/>
        </p:nvCxnSpPr>
        <p:spPr>
          <a:xfrm>
            <a:off x="519964" y="1977446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81C879-0205-44AE-8EE7-2C6260260635}"/>
              </a:ext>
            </a:extLst>
          </p:cNvPr>
          <p:cNvCxnSpPr>
            <a:cxnSpLocks/>
          </p:cNvCxnSpPr>
          <p:nvPr userDrawn="1"/>
        </p:nvCxnSpPr>
        <p:spPr>
          <a:xfrm>
            <a:off x="520069" y="4556020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7">
            <a:extLst>
              <a:ext uri="{FF2B5EF4-FFF2-40B4-BE49-F238E27FC236}">
                <a16:creationId xmlns:a16="http://schemas.microsoft.com/office/drawing/2014/main" id="{5C10D628-F9FC-42E7-909C-9DD223E0E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64" y="4569083"/>
            <a:ext cx="11047421" cy="1810501"/>
          </a:xfrm>
        </p:spPr>
        <p:txBody>
          <a:bodyPr tIns="0" bIns="0">
            <a:noAutofit/>
          </a:bodyPr>
          <a:lstStyle>
            <a:lvl1pPr>
              <a:lnSpc>
                <a:spcPts val="3980"/>
              </a:lnSpc>
              <a:defRPr sz="4400" b="1" i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презентации</a:t>
            </a:r>
            <a:endParaRPr lang="en-RU" dirty="0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F457914-1CC3-43DF-B06E-36CF6CCC6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720" y="989297"/>
            <a:ext cx="2142627" cy="6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6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BA4713-C3CF-8748-ABEF-8597521E2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993" y="518330"/>
            <a:ext cx="10854739" cy="1041717"/>
          </a:xfrm>
        </p:spPr>
        <p:txBody>
          <a:bodyPr>
            <a:norm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DDBC8B-3B38-6B40-B2E5-4C7B3DA55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44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95DDE34-0B29-BD40-8E65-F803AC635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577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7DE0664-5D26-3048-8FFA-4E40206B1B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5301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CF5C1-DC08-C447-9CFF-ED79D9112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490" y="4388538"/>
            <a:ext cx="3024187" cy="1050925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1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8341765-AEB0-424D-9C35-3FE480A0E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7712" y="4384538"/>
            <a:ext cx="3024187" cy="1050925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2 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8ED627E-1D0A-C04B-A9F5-533EF6A21B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1" y="4388538"/>
            <a:ext cx="3024187" cy="1050925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3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60FB1-25D1-624B-ADF8-48470F362C99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B5D64-C42B-9A4E-A3DC-04D249A9D8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1C9B-F75C-9D45-A410-926E6E5559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D0C11A-A712-44F1-A854-9657971CD111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F25293-59DE-4ACF-B2FB-3AD3470DAC20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797508-5E95-4422-8204-F16764ADD091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C4A512D1-1BF0-BA4D-815C-20891FA51384}"/>
              </a:ext>
            </a:extLst>
          </p:cNvPr>
          <p:cNvSpPr/>
          <p:nvPr/>
        </p:nvSpPr>
        <p:spPr>
          <a:xfrm rot="16200000" flipV="1">
            <a:off x="8353155" y="3025445"/>
            <a:ext cx="2125652" cy="5575786"/>
          </a:xfrm>
          <a:custGeom>
            <a:avLst/>
            <a:gdLst>
              <a:gd name="connsiteX0" fmla="*/ 2125652 w 2125652"/>
              <a:gd name="connsiteY0" fmla="*/ 0 h 5575786"/>
              <a:gd name="connsiteX1" fmla="*/ 0 w 2125652"/>
              <a:gd name="connsiteY1" fmla="*/ 0 h 5575786"/>
              <a:gd name="connsiteX2" fmla="*/ 0 w 2125652"/>
              <a:gd name="connsiteY2" fmla="*/ 5575786 h 5575786"/>
              <a:gd name="connsiteX3" fmla="*/ 1129161 w 2125652"/>
              <a:gd name="connsiteY3" fmla="*/ 5575786 h 55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652" h="5575786">
                <a:moveTo>
                  <a:pt x="2125652" y="0"/>
                </a:moveTo>
                <a:lnTo>
                  <a:pt x="0" y="0"/>
                </a:lnTo>
                <a:lnTo>
                  <a:pt x="0" y="5575786"/>
                </a:lnTo>
                <a:lnTo>
                  <a:pt x="1129161" y="5575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3EFDA2-5871-A54F-A908-A39892C2C7D7}"/>
              </a:ext>
            </a:extLst>
          </p:cNvPr>
          <p:cNvCxnSpPr/>
          <p:nvPr/>
        </p:nvCxnSpPr>
        <p:spPr>
          <a:xfrm>
            <a:off x="505609" y="1968649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03114-F0CC-EF44-B9DE-AED021E29EC3}"/>
              </a:ext>
            </a:extLst>
          </p:cNvPr>
          <p:cNvCxnSpPr/>
          <p:nvPr/>
        </p:nvCxnSpPr>
        <p:spPr>
          <a:xfrm>
            <a:off x="505609" y="4561242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1784CA0-AF7F-1440-8270-6E6B82564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10" y="3763757"/>
            <a:ext cx="3651250" cy="785699"/>
          </a:xfrm>
          <a:prstGeom prst="rect">
            <a:avLst/>
          </a:prstGeom>
        </p:spPr>
        <p:txBody>
          <a:bodyPr>
            <a:normAutofit/>
          </a:bodyPr>
          <a:lstStyle>
            <a:lvl1pPr marL="11113" indent="-11113">
              <a:spcBef>
                <a:spcPts val="0"/>
              </a:spcBef>
              <a:buNone/>
              <a:tabLst/>
              <a:defRPr lang="en-RU" sz="2400" b="1" i="0" kern="1200" dirty="0">
                <a:solidFill>
                  <a:schemeClr val="accent1"/>
                </a:solidFill>
                <a:latin typeface="Raleway Medium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</a:t>
            </a:r>
            <a:endParaRPr lang="en-US" dirty="0"/>
          </a:p>
          <a:p>
            <a:pPr lvl="0"/>
            <a:r>
              <a:rPr lang="ru-RU" dirty="0"/>
              <a:t>презентации 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7891C24-1C95-DF47-BEF2-EDA9E6507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10" y="4750513"/>
            <a:ext cx="4281544" cy="1327553"/>
          </a:xfrm>
          <a:prstGeom prst="rect">
            <a:avLst/>
          </a:prstGeom>
        </p:spPr>
        <p:txBody>
          <a:bodyPr>
            <a:noAutofit/>
          </a:bodyPr>
          <a:lstStyle>
            <a:lvl1pPr marL="11113" indent="-11113">
              <a:spcBef>
                <a:spcPts val="0"/>
              </a:spcBef>
              <a:buNone/>
              <a:tabLst/>
              <a:defRPr lang="en-RU" sz="44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презентации 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C31B4-CF0F-BC47-B778-DD4CE26FA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57D23860-15A8-4D1F-8775-59212530856C}"/>
              </a:ext>
            </a:extLst>
          </p:cNvPr>
          <p:cNvSpPr/>
          <p:nvPr/>
        </p:nvSpPr>
        <p:spPr>
          <a:xfrm rot="16200000" flipV="1">
            <a:off x="8353155" y="3025445"/>
            <a:ext cx="2125652" cy="5575786"/>
          </a:xfrm>
          <a:custGeom>
            <a:avLst/>
            <a:gdLst>
              <a:gd name="connsiteX0" fmla="*/ 2125652 w 2125652"/>
              <a:gd name="connsiteY0" fmla="*/ 0 h 5575786"/>
              <a:gd name="connsiteX1" fmla="*/ 0 w 2125652"/>
              <a:gd name="connsiteY1" fmla="*/ 0 h 5575786"/>
              <a:gd name="connsiteX2" fmla="*/ 0 w 2125652"/>
              <a:gd name="connsiteY2" fmla="*/ 5575786 h 5575786"/>
              <a:gd name="connsiteX3" fmla="*/ 1129161 w 2125652"/>
              <a:gd name="connsiteY3" fmla="*/ 5575786 h 55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652" h="5575786">
                <a:moveTo>
                  <a:pt x="2125652" y="0"/>
                </a:moveTo>
                <a:lnTo>
                  <a:pt x="0" y="0"/>
                </a:lnTo>
                <a:lnTo>
                  <a:pt x="0" y="5575786"/>
                </a:lnTo>
                <a:lnTo>
                  <a:pt x="1129161" y="5575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D43F78-069A-4EBC-98A0-050A92D5FDBD}"/>
              </a:ext>
            </a:extLst>
          </p:cNvPr>
          <p:cNvCxnSpPr/>
          <p:nvPr/>
        </p:nvCxnSpPr>
        <p:spPr>
          <a:xfrm>
            <a:off x="505609" y="1968649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872D07-9922-45BF-A245-9704F670502D}"/>
              </a:ext>
            </a:extLst>
          </p:cNvPr>
          <p:cNvCxnSpPr/>
          <p:nvPr/>
        </p:nvCxnSpPr>
        <p:spPr>
          <a:xfrm>
            <a:off x="505609" y="4561242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23">
            <a:extLst>
              <a:ext uri="{FF2B5EF4-FFF2-40B4-BE49-F238E27FC236}">
                <a16:creationId xmlns:a16="http://schemas.microsoft.com/office/drawing/2014/main" id="{4AD2B29E-0C3B-47C6-8C99-758A21117AFB}"/>
              </a:ext>
            </a:extLst>
          </p:cNvPr>
          <p:cNvSpPr/>
          <p:nvPr/>
        </p:nvSpPr>
        <p:spPr>
          <a:xfrm rot="16200000" flipV="1">
            <a:off x="8353155" y="3025445"/>
            <a:ext cx="2125652" cy="5575786"/>
          </a:xfrm>
          <a:custGeom>
            <a:avLst/>
            <a:gdLst>
              <a:gd name="connsiteX0" fmla="*/ 2125652 w 2125652"/>
              <a:gd name="connsiteY0" fmla="*/ 0 h 5575786"/>
              <a:gd name="connsiteX1" fmla="*/ 0 w 2125652"/>
              <a:gd name="connsiteY1" fmla="*/ 0 h 5575786"/>
              <a:gd name="connsiteX2" fmla="*/ 0 w 2125652"/>
              <a:gd name="connsiteY2" fmla="*/ 5575786 h 5575786"/>
              <a:gd name="connsiteX3" fmla="*/ 1129161 w 2125652"/>
              <a:gd name="connsiteY3" fmla="*/ 5575786 h 55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652" h="5575786">
                <a:moveTo>
                  <a:pt x="2125652" y="0"/>
                </a:moveTo>
                <a:lnTo>
                  <a:pt x="0" y="0"/>
                </a:lnTo>
                <a:lnTo>
                  <a:pt x="0" y="5575786"/>
                </a:lnTo>
                <a:lnTo>
                  <a:pt x="1129161" y="5575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21DE5-FB1A-4BFE-AC47-CE37D0DF6D42}"/>
              </a:ext>
            </a:extLst>
          </p:cNvPr>
          <p:cNvCxnSpPr/>
          <p:nvPr/>
        </p:nvCxnSpPr>
        <p:spPr>
          <a:xfrm>
            <a:off x="505609" y="1968649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1D60B4-C004-4960-B271-A2022DCCF789}"/>
              </a:ext>
            </a:extLst>
          </p:cNvPr>
          <p:cNvCxnSpPr/>
          <p:nvPr/>
        </p:nvCxnSpPr>
        <p:spPr>
          <a:xfrm>
            <a:off x="505609" y="4561242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534DB0C0-92C5-430B-A3C9-72692358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36" y="989297"/>
            <a:ext cx="2142627" cy="662267"/>
          </a:xfrm>
          <a:prstGeom prst="rect">
            <a:avLst/>
          </a:prstGeom>
        </p:spPr>
      </p:pic>
      <p:sp>
        <p:nvSpPr>
          <p:cNvPr id="17" name="Freeform 23">
            <a:extLst>
              <a:ext uri="{FF2B5EF4-FFF2-40B4-BE49-F238E27FC236}">
                <a16:creationId xmlns:a16="http://schemas.microsoft.com/office/drawing/2014/main" id="{D8BB765E-8AFF-42E8-97DA-BBE0C988426B}"/>
              </a:ext>
            </a:extLst>
          </p:cNvPr>
          <p:cNvSpPr/>
          <p:nvPr userDrawn="1"/>
        </p:nvSpPr>
        <p:spPr>
          <a:xfrm rot="16200000" flipV="1">
            <a:off x="8353155" y="3025445"/>
            <a:ext cx="2125652" cy="5575786"/>
          </a:xfrm>
          <a:custGeom>
            <a:avLst/>
            <a:gdLst>
              <a:gd name="connsiteX0" fmla="*/ 2125652 w 2125652"/>
              <a:gd name="connsiteY0" fmla="*/ 0 h 5575786"/>
              <a:gd name="connsiteX1" fmla="*/ 0 w 2125652"/>
              <a:gd name="connsiteY1" fmla="*/ 0 h 5575786"/>
              <a:gd name="connsiteX2" fmla="*/ 0 w 2125652"/>
              <a:gd name="connsiteY2" fmla="*/ 5575786 h 5575786"/>
              <a:gd name="connsiteX3" fmla="*/ 1129161 w 2125652"/>
              <a:gd name="connsiteY3" fmla="*/ 5575786 h 55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652" h="5575786">
                <a:moveTo>
                  <a:pt x="2125652" y="0"/>
                </a:moveTo>
                <a:lnTo>
                  <a:pt x="0" y="0"/>
                </a:lnTo>
                <a:lnTo>
                  <a:pt x="0" y="5575786"/>
                </a:lnTo>
                <a:lnTo>
                  <a:pt x="1129161" y="5575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6006E4-4928-4D32-9E5D-8F7609ACEF74}"/>
              </a:ext>
            </a:extLst>
          </p:cNvPr>
          <p:cNvCxnSpPr/>
          <p:nvPr userDrawn="1"/>
        </p:nvCxnSpPr>
        <p:spPr>
          <a:xfrm>
            <a:off x="505609" y="1968649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E08646-DC5A-41CE-B413-C4E70C3FA141}"/>
              </a:ext>
            </a:extLst>
          </p:cNvPr>
          <p:cNvCxnSpPr/>
          <p:nvPr userDrawn="1"/>
        </p:nvCxnSpPr>
        <p:spPr>
          <a:xfrm>
            <a:off x="505609" y="4561242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F6FFE22C-684D-4717-B235-82A7E0D7B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136" y="989297"/>
            <a:ext cx="2142627" cy="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15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D507-04F4-F44C-80CA-B5858E27E421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CCD7CD2A-1A3F-494A-9816-4B2414DB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50" y="520679"/>
            <a:ext cx="10874375" cy="1008041"/>
          </a:xfrm>
        </p:spPr>
        <p:txBody>
          <a:bodyPr anchor="ctr">
            <a:norm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EA526-21A1-904D-829D-BE686E582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1930401"/>
            <a:ext cx="4691062" cy="3813175"/>
          </a:xfrm>
          <a:prstGeom prst="rect">
            <a:avLst/>
          </a:prstGeom>
        </p:spPr>
        <p:txBody>
          <a:bodyPr>
            <a:normAutofit/>
          </a:bodyPr>
          <a:lstStyle>
            <a:lvl1pPr marL="15875" indent="-15875">
              <a:buNone/>
              <a:tabLst/>
              <a:defRPr sz="2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529F58-7B6D-E04F-A16A-D212F1DF8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930401"/>
            <a:ext cx="2647950" cy="3813175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lang="en-GB" sz="18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2 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5AC38DF-3D5A-8543-914B-5E87521F6B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9712" y="1941513"/>
            <a:ext cx="2643188" cy="3787775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lang="en-RU" sz="1800" b="0" i="0" kern="1200" dirty="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Текст 3 </a:t>
            </a:r>
            <a:endParaRPr lang="en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68242-9F17-B849-B23D-5597D37F28A8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BE1A3-6270-8F49-9EDF-AA105AA426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4FB16F2-51A2-E740-A115-77E5BE16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98700"/>
            <a:ext cx="4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RU" sz="1200" b="1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7576D6-F8C4-4EB3-8B44-A63999A74D59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43001C-0310-4A43-90E5-93A556156B45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A7FFF9-6D95-4EF8-9905-8A55224CA366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D41D29-4C46-46ED-8C0B-BB97CAE20E2E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C663CE-1484-4EB6-B027-8D1C79FC4DD8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B60A46-19FE-415F-A293-C6CDCAE9EBFE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3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D507-04F4-F44C-80CA-B5858E27E421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CCD7CD2A-1A3F-494A-9816-4B2414DB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143" y="520700"/>
            <a:ext cx="10874375" cy="1008041"/>
          </a:xfrm>
        </p:spPr>
        <p:txBody>
          <a:bodyPr lIns="90000" anchor="ctr">
            <a:norm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EA526-21A1-904D-829D-BE686E582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1930401"/>
            <a:ext cx="4691062" cy="3813175"/>
          </a:xfrm>
          <a:prstGeom prst="rect">
            <a:avLst/>
          </a:prstGeom>
        </p:spPr>
        <p:txBody>
          <a:bodyPr>
            <a:normAutofit/>
          </a:bodyPr>
          <a:lstStyle>
            <a:lvl1pPr marL="15875" indent="-15875">
              <a:buNone/>
              <a:tabLst/>
              <a:defRPr sz="20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529F58-7B6D-E04F-A16A-D212F1DF8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930401"/>
            <a:ext cx="2647950" cy="3813175"/>
          </a:xfrm>
          <a:prstGeom prst="rect">
            <a:avLst/>
          </a:prstGeom>
        </p:spPr>
        <p:txBody>
          <a:bodyPr/>
          <a:lstStyle>
            <a:lvl1pPr marL="15875" marR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Monaco" pitchFamily="2" charset="77"/>
              <a:buChar char="⎼"/>
              <a:tabLst/>
              <a:defRPr lang="en-GB" sz="14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2: 1</a:t>
            </a:r>
          </a:p>
          <a:p>
            <a:pPr lvl="0"/>
            <a:r>
              <a:rPr lang="ru-RU" dirty="0"/>
              <a:t>Текст 2: 2</a:t>
            </a:r>
            <a:endParaRPr lang="en-US" dirty="0"/>
          </a:p>
          <a:p>
            <a:pPr lvl="0"/>
            <a:endParaRPr lang="en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68242-9F17-B849-B23D-5597D37F28A8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31D8355-593A-A942-8F6A-A190A8A580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36856" y="1930401"/>
            <a:ext cx="2647950" cy="3813175"/>
          </a:xfrm>
          <a:prstGeom prst="rect">
            <a:avLst/>
          </a:prstGeom>
        </p:spPr>
        <p:txBody>
          <a:bodyPr/>
          <a:lstStyle>
            <a:lvl1pPr marL="15875" marR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Monaco" pitchFamily="2" charset="77"/>
              <a:buChar char="⎼"/>
              <a:tabLst/>
              <a:defRPr lang="en-GB" sz="14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3: 1</a:t>
            </a:r>
          </a:p>
          <a:p>
            <a:pPr lvl="0"/>
            <a:r>
              <a:rPr lang="ru-RU" dirty="0"/>
              <a:t>Текст 3: 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502CF-F0EB-164B-A44D-701B331C46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D20B-DF0B-064F-BFAE-E519E6C2E9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D7A53-E605-4C9E-8314-C8C6327B3F82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BD914E-287A-453C-A561-00FF02BCA3D5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54F873-B6E7-4EC6-BCEF-B2B23E2CDEB5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763412-70BE-4F55-93C4-21D9BD5CC86F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76A51-E0A8-43D4-8FE7-579568150513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1E2C28-2D37-4E7C-8E8B-8C060C3C2229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40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0C4205C-A423-7449-BF3C-E685AD6E81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F53F74-19EA-D844-819B-837EAEE5EA2B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2BD88-CA12-EF45-8C16-DCFBC12AE942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3821F4-AEC9-2E4B-9A7C-7E174121F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333" y="1659467"/>
            <a:ext cx="4673600" cy="4419600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sz="2400" b="1" i="0">
                <a:solidFill>
                  <a:schemeClr val="accent1"/>
                </a:solidFill>
                <a:latin typeface="Raleway" pitchFamily="2" charset="77"/>
              </a:defRPr>
            </a:lvl1pPr>
            <a:lvl2pPr>
              <a:defRPr b="1" i="0">
                <a:latin typeface="Raleway" pitchFamily="2" charset="77"/>
              </a:defRPr>
            </a:lvl2pPr>
            <a:lvl3pPr>
              <a:defRPr b="1" i="0">
                <a:latin typeface="Raleway" pitchFamily="2" charset="77"/>
              </a:defRPr>
            </a:lvl3pPr>
            <a:lvl4pPr>
              <a:defRPr b="1" i="0">
                <a:latin typeface="Raleway" pitchFamily="2" charset="77"/>
              </a:defRPr>
            </a:lvl4pPr>
            <a:lvl5pPr>
              <a:defRPr b="1" i="0">
                <a:latin typeface="Raleway" pitchFamily="2" charset="77"/>
              </a:defRPr>
            </a:lvl5pPr>
          </a:lstStyle>
          <a:p>
            <a:pPr lvl="0"/>
            <a:r>
              <a:rPr lang="ru-RU" dirty="0"/>
              <a:t>Текст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F676-C12B-264C-92B2-D896127CB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E6563CE-CE71-9E4D-B45B-229687CF9C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6A8776-EBBF-4DD4-A68E-BD8A34100F62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5D3CD-986A-4396-B805-0968FB879E2C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B86279-EC60-4F70-808B-307535A56807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E2BA77-458F-4B9D-866A-38324F7AD515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B5426E-FFF5-4C4D-B8FD-A18AF98BEA0A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DD9A68-D0B1-46B8-A0BE-81E48BD5F620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4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61E942-C682-844F-98C9-C5865F3A1935}"/>
              </a:ext>
            </a:extLst>
          </p:cNvPr>
          <p:cNvSpPr/>
          <p:nvPr/>
        </p:nvSpPr>
        <p:spPr>
          <a:xfrm>
            <a:off x="-14288" y="-14288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EBA21CD-9944-CF46-9747-2C8D6EEECE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971" y="1477952"/>
            <a:ext cx="4637237" cy="1685925"/>
          </a:xfrm>
          <a:prstGeom prst="rect">
            <a:avLst/>
          </a:prstGeom>
        </p:spPr>
        <p:txBody>
          <a:bodyPr lIns="90000" tIns="46800" rIns="90000" bIns="46800"/>
          <a:lstStyle>
            <a:lvl1pPr marL="228600" marR="0" indent="1155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400" b="0" i="0" kern="1200" dirty="0" smtClean="0">
                <a:solidFill>
                  <a:schemeClr val="bg1"/>
                </a:solidFill>
                <a:latin typeface="Raleway Light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FBD85-C3DC-B14D-94A6-C9E5069E2EB7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5F6C1-59CE-3B4A-8AB8-99A3CAC04012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0">
            <a:extLst>
              <a:ext uri="{FF2B5EF4-FFF2-40B4-BE49-F238E27FC236}">
                <a16:creationId xmlns:a16="http://schemas.microsoft.com/office/drawing/2014/main" id="{12EDF11C-97D5-694A-AF26-85EFD2D17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512763"/>
            <a:ext cx="5570835" cy="607206"/>
          </a:xfrm>
        </p:spPr>
        <p:txBody>
          <a:bodyPr lIns="90000" anchor="ctr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 Medium" pitchFamily="2" charset="77"/>
              </a:defRPr>
            </a:lvl1pPr>
          </a:lstStyle>
          <a:p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ACBBD1-6E39-8C4F-A4BD-5D658225A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116" y="2136336"/>
            <a:ext cx="4637237" cy="1273117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000" b="0" i="0" kern="1200" dirty="0">
                <a:solidFill>
                  <a:schemeClr val="tx1"/>
                </a:solidFill>
                <a:latin typeface="Raleway Light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1 </a:t>
            </a:r>
            <a:endParaRPr lang="en-RU" dirty="0"/>
          </a:p>
          <a:p>
            <a:pPr lvl="0"/>
            <a:endParaRPr lang="en-RU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7B814B5-6195-E144-A30E-1DF2312A5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2257" y="530086"/>
            <a:ext cx="4637237" cy="158442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11500" b="1" i="0" kern="1200" dirty="0" smtClean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RU" dirty="0"/>
              <a:t>721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721A79C-AF18-0141-95A4-CAD6E6DD91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4818" y="5027338"/>
            <a:ext cx="4637237" cy="127311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000" b="0" i="0" kern="1200" dirty="0">
                <a:solidFill>
                  <a:schemeClr val="tx1"/>
                </a:solidFill>
                <a:latin typeface="Raleway Light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2 </a:t>
            </a:r>
            <a:endParaRPr lang="en-RU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0E8727A-95B1-1246-8490-F8DEA6EA11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5527" y="3428122"/>
            <a:ext cx="4637237" cy="15844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11500" b="1" i="0" kern="1200" dirty="0" smtClean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RU" dirty="0"/>
              <a:t>432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40EA-D173-2243-B2CF-D88324319FF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7626-F7D3-E049-B99F-C6F6422FEE1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798A0-F089-49EE-B4AC-79DF4565573D}"/>
              </a:ext>
            </a:extLst>
          </p:cNvPr>
          <p:cNvSpPr/>
          <p:nvPr/>
        </p:nvSpPr>
        <p:spPr>
          <a:xfrm>
            <a:off x="-14288" y="-14288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65FBD8-230F-4AE7-B577-EB2B0F6CA020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40F64-3D1B-4A43-AA9D-1B3A79941705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84FBF-508D-40F9-9FB4-A08B35CC5F80}"/>
              </a:ext>
            </a:extLst>
          </p:cNvPr>
          <p:cNvSpPr/>
          <p:nvPr/>
        </p:nvSpPr>
        <p:spPr>
          <a:xfrm>
            <a:off x="-14288" y="-14288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957507-3F93-4B2B-B18C-3E0F0BE89EB8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869A4A-F87A-4B3D-A9B6-CDE4E7B637D1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E068944-1B4D-487C-BDBD-2F05A356F132}"/>
              </a:ext>
            </a:extLst>
          </p:cNvPr>
          <p:cNvSpPr/>
          <p:nvPr userDrawn="1"/>
        </p:nvSpPr>
        <p:spPr>
          <a:xfrm>
            <a:off x="-14288" y="-14288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65A864-4465-4A6B-B2EB-CD39642D14F9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6BFFC-C3FB-426C-92C5-2BCF67DCF984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703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AC0549-E6B3-4343-BD21-4F8013F40114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9A9DF43-5743-1143-A50E-85C8E2BE5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977" y="607588"/>
            <a:ext cx="7989888" cy="2874963"/>
          </a:xfrm>
          <a:prstGeom prst="rect">
            <a:avLst/>
          </a:prstGeom>
        </p:spPr>
        <p:txBody>
          <a:bodyPr lIns="90000"/>
          <a:lstStyle>
            <a:lvl1pPr marL="15875" indent="-15875">
              <a:buNone/>
              <a:tabLst/>
              <a:defRPr sz="3600" b="1" i="0">
                <a:solidFill>
                  <a:schemeClr val="bg1"/>
                </a:solidFill>
                <a:latin typeface="Raleway" pitchFamily="2" charset="77"/>
              </a:defRPr>
            </a:lvl1pPr>
            <a:lvl2pPr>
              <a:defRPr b="0" i="0">
                <a:latin typeface="Raleway Medium" pitchFamily="2" charset="77"/>
              </a:defRPr>
            </a:lvl2pPr>
            <a:lvl3pPr>
              <a:defRPr b="0" i="0">
                <a:latin typeface="Raleway Medium" pitchFamily="2" charset="77"/>
              </a:defRPr>
            </a:lvl3pPr>
            <a:lvl4pPr>
              <a:defRPr b="0" i="0">
                <a:latin typeface="Raleway Medium" pitchFamily="2" charset="77"/>
              </a:defRPr>
            </a:lvl4pPr>
            <a:lvl5pPr>
              <a:defRPr b="0" i="0">
                <a:latin typeface="Raleway Medium" pitchFamily="2" charset="77"/>
              </a:defRPr>
            </a:lvl5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79606-F0FA-DC4B-87A1-79DE00AC8FC3}"/>
              </a:ext>
            </a:extLst>
          </p:cNvPr>
          <p:cNvCxnSpPr>
            <a:cxnSpLocks/>
          </p:cNvCxnSpPr>
          <p:nvPr/>
        </p:nvCxnSpPr>
        <p:spPr>
          <a:xfrm>
            <a:off x="479425" y="6349272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84DD2-F77A-F54C-B426-9534E37655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F43A93-99E0-4E45-AAA3-9724AC17D3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B9C5C9-860D-A248-8A59-A976BD8EEA31}" type="slidenum">
              <a:rPr lang="en-RU" smtClean="0"/>
              <a:pPr/>
              <a:t>‹#›</a:t>
            </a:fld>
            <a:endParaRPr lang="en-RU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418EF1-E55F-4858-B42B-B5EAF2956CD6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690F94-018E-4D01-A0EF-73935B5ECDB5}"/>
              </a:ext>
            </a:extLst>
          </p:cNvPr>
          <p:cNvCxnSpPr>
            <a:cxnSpLocks/>
          </p:cNvCxnSpPr>
          <p:nvPr/>
        </p:nvCxnSpPr>
        <p:spPr>
          <a:xfrm>
            <a:off x="479425" y="6349272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126866-6820-436E-BFEC-82A59FB2870A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87C63E-118A-481A-A280-C85E0CF984DA}"/>
              </a:ext>
            </a:extLst>
          </p:cNvPr>
          <p:cNvCxnSpPr>
            <a:cxnSpLocks/>
          </p:cNvCxnSpPr>
          <p:nvPr/>
        </p:nvCxnSpPr>
        <p:spPr>
          <a:xfrm>
            <a:off x="479425" y="6349272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C3FAA9-0C82-4769-85D1-BF29F063637C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242278-C1D3-4B72-BE50-741BAC342735}"/>
              </a:ext>
            </a:extLst>
          </p:cNvPr>
          <p:cNvCxnSpPr>
            <a:cxnSpLocks/>
          </p:cNvCxnSpPr>
          <p:nvPr userDrawn="1"/>
        </p:nvCxnSpPr>
        <p:spPr>
          <a:xfrm>
            <a:off x="479425" y="6349272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8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321DEF-03AE-B843-B724-8D95072E65B6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57457-BEF5-944A-85E5-E4DB58E91784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523944D-45CB-F247-8C49-990D80586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36" y="526948"/>
            <a:ext cx="5285833" cy="1041717"/>
          </a:xfrm>
        </p:spPr>
        <p:txBody>
          <a:bodyPr lIns="90000" tIns="46800" rIns="90000" bIns="46800" anchor="t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20218A7-45E3-6D4D-B9B7-C48A132BE1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73" y="1877851"/>
            <a:ext cx="4691062" cy="3813175"/>
          </a:xfrm>
          <a:prstGeom prst="rect">
            <a:avLst/>
          </a:prstGeom>
        </p:spPr>
        <p:txBody>
          <a:bodyPr>
            <a:normAutofit/>
          </a:bodyPr>
          <a:lstStyle>
            <a:lvl1pPr marL="15875" indent="-15875"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F9A8364-AB50-F244-94BA-EDF0088A8C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16DD-BBD8-B84B-ADDD-B7BA83874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8DFA1-878E-D645-B69C-7985499A66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9CFFA9-471A-4D45-BE51-6F67361B442C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DBFE0-51DC-4369-B2EF-BD69CA53D627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D679AC-0644-46D6-BF67-0198A795FA3A}"/>
              </a:ext>
            </a:extLst>
          </p:cNvPr>
          <p:cNvCxnSpPr>
            <a:cxnSpLocks/>
          </p:cNvCxnSpPr>
          <p:nvPr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614BC-5E19-488F-BB7A-6BED3FCF2C64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C19888-76EA-4C3D-A4EE-3FD474ED6A8A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9BD09C-21C0-4708-AD42-67DA6EBDDF31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7AA7-F39B-904A-BC75-FCBB383A7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772" y="504041"/>
            <a:ext cx="10869027" cy="1041717"/>
          </a:xfrm>
        </p:spPr>
        <p:txBody>
          <a:bodyPr>
            <a:noAutofit/>
          </a:bodyPr>
          <a:lstStyle>
            <a:lvl1pPr>
              <a:defRPr sz="3200" b="1" i="0"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037180-581A-3C40-BE45-768724BE8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8688" y="1879491"/>
            <a:ext cx="2895966" cy="4156075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</a:t>
            </a:r>
            <a:endParaRPr lang="en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E897F-AAC2-8247-A67E-648287503678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5979-63B6-5745-9C05-34EDE9C84A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078CD-49D2-3C4E-85CF-4A2895BB5D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64566D-8BD0-4292-9FF9-B56093F1EB11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C93ECB-9413-4FCB-A362-C5A69F319A87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C77B21-91F0-4819-AF33-53C454A74C3C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40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348D-4495-FC40-B5B0-2AB219F9B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Autofit/>
          </a:bodyPr>
          <a:lstStyle>
            <a:lvl1pPr>
              <a:defRPr lang="en-RU" sz="3200" b="1" dirty="0"/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83880E8C-4021-DE41-A653-92B64AA79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4463" y="1908810"/>
            <a:ext cx="5395306" cy="4073536"/>
          </a:xfrm>
          <a:prstGeom prst="rect">
            <a:avLst/>
          </a:prstGeom>
        </p:spPr>
        <p:txBody>
          <a:bodyPr lIns="0"/>
          <a:lstStyle>
            <a:lvl1pPr marL="263525" indent="-2635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1B62F6-F977-FD45-8500-0CCE1B34BC82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10BCDE-A926-9848-A96F-BF086F06F0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E6A37-C3E7-4145-B3D6-6361B6175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2EE221-AA3A-462B-BDD3-EDFE39CE891E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CDCBBB-9D70-49B1-897E-7F1265F102AF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CCF445-912C-45DD-ADD9-4F40BDC33B47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2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5C9F8-FFA0-074F-9EC8-CC5956FC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72" y="518109"/>
            <a:ext cx="10869027" cy="104171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6874A-4C45-5443-9A1A-85424E3E4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2" y="6398700"/>
            <a:ext cx="10688510" cy="36512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spcBef>
                <a:spcPts val="0"/>
              </a:spcBef>
              <a:defRPr lang="en-RU" sz="1200" b="1" i="0" kern="1200" dirty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462868-A707-5E4A-A122-10818F635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98700"/>
            <a:ext cx="4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RU" sz="1200" b="1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5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RU" sz="3200" b="1" i="0" kern="1200" dirty="0">
          <a:solidFill>
            <a:schemeClr val="accent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E9C4F-3903-4745-869C-F132707DD02E}"/>
              </a:ext>
            </a:extLst>
          </p:cNvPr>
          <p:cNvSpPr txBox="1"/>
          <p:nvPr/>
        </p:nvSpPr>
        <p:spPr>
          <a:xfrm>
            <a:off x="787728" y="2719449"/>
            <a:ext cx="10616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Карта науки СНТК-2022: </a:t>
            </a:r>
            <a:r>
              <a:rPr lang="ru-RU" sz="4000" dirty="0"/>
              <a:t>результаты исследования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2311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6E986528-A395-134B-BB04-90A38C9E65EF}"/>
              </a:ext>
            </a:extLst>
          </p:cNvPr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Карта науки СНТК, МГТУ и РФ по тематикам Т0 х Н0</a:t>
            </a:r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FA60F5C-2DAC-9840-9BAF-2C2735E64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" t="20298" r="74669" b="24464"/>
          <a:stretch/>
        </p:blipFill>
        <p:spPr>
          <a:xfrm>
            <a:off x="3629608" y="525427"/>
            <a:ext cx="4396792" cy="61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44E3E-8F24-3E42-8D79-60F57E6F3800}"/>
              </a:ext>
            </a:extLst>
          </p:cNvPr>
          <p:cNvSpPr txBox="1"/>
          <p:nvPr/>
        </p:nvSpPr>
        <p:spPr>
          <a:xfrm>
            <a:off x="477827" y="2759052"/>
            <a:ext cx="111934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22288" algn="ctr">
              <a:spcAft>
                <a:spcPts val="1200"/>
              </a:spcAft>
            </a:pPr>
            <a:r>
              <a:rPr lang="ru-RU" sz="5400" dirty="0"/>
              <a:t>Добро пожаловать в науку!</a:t>
            </a:r>
          </a:p>
        </p:txBody>
      </p:sp>
    </p:spTree>
    <p:extLst>
      <p:ext uri="{BB962C8B-B14F-4D97-AF65-F5344CB8AC3E}">
        <p14:creationId xmlns:p14="http://schemas.microsoft.com/office/powerpoint/2010/main" val="265873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29" name="TextBox 29"/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Карта науки РФ по арктическим тематикам: источник данных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D08E7-5143-E34E-AD53-0AE657748815}"/>
              </a:ext>
            </a:extLst>
          </p:cNvPr>
          <p:cNvSpPr txBox="1"/>
          <p:nvPr/>
        </p:nvSpPr>
        <p:spPr>
          <a:xfrm>
            <a:off x="687248" y="1880237"/>
            <a:ext cx="5311032" cy="2616101"/>
          </a:xfrm>
          <a:prstGeom prst="rect">
            <a:avLst/>
          </a:pr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11032"/>
                      <a:gd name="connsiteY0" fmla="*/ 0 h 2400657"/>
                      <a:gd name="connsiteX1" fmla="*/ 610769 w 5311032"/>
                      <a:gd name="connsiteY1" fmla="*/ 0 h 2400657"/>
                      <a:gd name="connsiteX2" fmla="*/ 1115317 w 5311032"/>
                      <a:gd name="connsiteY2" fmla="*/ 0 h 2400657"/>
                      <a:gd name="connsiteX3" fmla="*/ 1885416 w 5311032"/>
                      <a:gd name="connsiteY3" fmla="*/ 0 h 2400657"/>
                      <a:gd name="connsiteX4" fmla="*/ 2496185 w 5311032"/>
                      <a:gd name="connsiteY4" fmla="*/ 0 h 2400657"/>
                      <a:gd name="connsiteX5" fmla="*/ 3106954 w 5311032"/>
                      <a:gd name="connsiteY5" fmla="*/ 0 h 2400657"/>
                      <a:gd name="connsiteX6" fmla="*/ 3877053 w 5311032"/>
                      <a:gd name="connsiteY6" fmla="*/ 0 h 2400657"/>
                      <a:gd name="connsiteX7" fmla="*/ 4434712 w 5311032"/>
                      <a:gd name="connsiteY7" fmla="*/ 0 h 2400657"/>
                      <a:gd name="connsiteX8" fmla="*/ 5311032 w 5311032"/>
                      <a:gd name="connsiteY8" fmla="*/ 0 h 2400657"/>
                      <a:gd name="connsiteX9" fmla="*/ 5311032 w 5311032"/>
                      <a:gd name="connsiteY9" fmla="*/ 648177 h 2400657"/>
                      <a:gd name="connsiteX10" fmla="*/ 5311032 w 5311032"/>
                      <a:gd name="connsiteY10" fmla="*/ 1200329 h 2400657"/>
                      <a:gd name="connsiteX11" fmla="*/ 5311032 w 5311032"/>
                      <a:gd name="connsiteY11" fmla="*/ 1800493 h 2400657"/>
                      <a:gd name="connsiteX12" fmla="*/ 5311032 w 5311032"/>
                      <a:gd name="connsiteY12" fmla="*/ 2400657 h 2400657"/>
                      <a:gd name="connsiteX13" fmla="*/ 4806484 w 5311032"/>
                      <a:gd name="connsiteY13" fmla="*/ 2400657 h 2400657"/>
                      <a:gd name="connsiteX14" fmla="*/ 4036384 w 5311032"/>
                      <a:gd name="connsiteY14" fmla="*/ 2400657 h 2400657"/>
                      <a:gd name="connsiteX15" fmla="*/ 3478726 w 5311032"/>
                      <a:gd name="connsiteY15" fmla="*/ 2400657 h 2400657"/>
                      <a:gd name="connsiteX16" fmla="*/ 2814847 w 5311032"/>
                      <a:gd name="connsiteY16" fmla="*/ 2400657 h 2400657"/>
                      <a:gd name="connsiteX17" fmla="*/ 2044747 w 5311032"/>
                      <a:gd name="connsiteY17" fmla="*/ 2400657 h 2400657"/>
                      <a:gd name="connsiteX18" fmla="*/ 1380868 w 5311032"/>
                      <a:gd name="connsiteY18" fmla="*/ 2400657 h 2400657"/>
                      <a:gd name="connsiteX19" fmla="*/ 876320 w 5311032"/>
                      <a:gd name="connsiteY19" fmla="*/ 2400657 h 2400657"/>
                      <a:gd name="connsiteX20" fmla="*/ 0 w 5311032"/>
                      <a:gd name="connsiteY20" fmla="*/ 2400657 h 2400657"/>
                      <a:gd name="connsiteX21" fmla="*/ 0 w 5311032"/>
                      <a:gd name="connsiteY21" fmla="*/ 1752480 h 2400657"/>
                      <a:gd name="connsiteX22" fmla="*/ 0 w 5311032"/>
                      <a:gd name="connsiteY22" fmla="*/ 1104302 h 2400657"/>
                      <a:gd name="connsiteX23" fmla="*/ 0 w 5311032"/>
                      <a:gd name="connsiteY23" fmla="*/ 0 h 2400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311032" h="2400657" extrusionOk="0">
                        <a:moveTo>
                          <a:pt x="0" y="0"/>
                        </a:moveTo>
                        <a:cubicBezTo>
                          <a:pt x="246153" y="-16331"/>
                          <a:pt x="349022" y="-18793"/>
                          <a:pt x="610769" y="0"/>
                        </a:cubicBezTo>
                        <a:cubicBezTo>
                          <a:pt x="872516" y="18793"/>
                          <a:pt x="953838" y="-5294"/>
                          <a:pt x="1115317" y="0"/>
                        </a:cubicBezTo>
                        <a:cubicBezTo>
                          <a:pt x="1276796" y="5294"/>
                          <a:pt x="1637379" y="17484"/>
                          <a:pt x="1885416" y="0"/>
                        </a:cubicBezTo>
                        <a:cubicBezTo>
                          <a:pt x="2133453" y="-17484"/>
                          <a:pt x="2253432" y="-29183"/>
                          <a:pt x="2496185" y="0"/>
                        </a:cubicBezTo>
                        <a:cubicBezTo>
                          <a:pt x="2738938" y="29183"/>
                          <a:pt x="2845594" y="-1313"/>
                          <a:pt x="3106954" y="0"/>
                        </a:cubicBezTo>
                        <a:cubicBezTo>
                          <a:pt x="3368314" y="1313"/>
                          <a:pt x="3662161" y="-14662"/>
                          <a:pt x="3877053" y="0"/>
                        </a:cubicBezTo>
                        <a:cubicBezTo>
                          <a:pt x="4091945" y="14662"/>
                          <a:pt x="4227892" y="8297"/>
                          <a:pt x="4434712" y="0"/>
                        </a:cubicBezTo>
                        <a:cubicBezTo>
                          <a:pt x="4641532" y="-8297"/>
                          <a:pt x="4955884" y="-9185"/>
                          <a:pt x="5311032" y="0"/>
                        </a:cubicBezTo>
                        <a:cubicBezTo>
                          <a:pt x="5339653" y="193194"/>
                          <a:pt x="5305235" y="442385"/>
                          <a:pt x="5311032" y="648177"/>
                        </a:cubicBezTo>
                        <a:cubicBezTo>
                          <a:pt x="5316829" y="853969"/>
                          <a:pt x="5305865" y="1068208"/>
                          <a:pt x="5311032" y="1200329"/>
                        </a:cubicBezTo>
                        <a:cubicBezTo>
                          <a:pt x="5316199" y="1332450"/>
                          <a:pt x="5333176" y="1673262"/>
                          <a:pt x="5311032" y="1800493"/>
                        </a:cubicBezTo>
                        <a:cubicBezTo>
                          <a:pt x="5288888" y="1927724"/>
                          <a:pt x="5305867" y="2209262"/>
                          <a:pt x="5311032" y="2400657"/>
                        </a:cubicBezTo>
                        <a:cubicBezTo>
                          <a:pt x="5131516" y="2418531"/>
                          <a:pt x="4928481" y="2411086"/>
                          <a:pt x="4806484" y="2400657"/>
                        </a:cubicBezTo>
                        <a:cubicBezTo>
                          <a:pt x="4684487" y="2390228"/>
                          <a:pt x="4420944" y="2386321"/>
                          <a:pt x="4036384" y="2400657"/>
                        </a:cubicBezTo>
                        <a:cubicBezTo>
                          <a:pt x="3651824" y="2414993"/>
                          <a:pt x="3739587" y="2389989"/>
                          <a:pt x="3478726" y="2400657"/>
                        </a:cubicBezTo>
                        <a:cubicBezTo>
                          <a:pt x="3217865" y="2411325"/>
                          <a:pt x="3008376" y="2423529"/>
                          <a:pt x="2814847" y="2400657"/>
                        </a:cubicBezTo>
                        <a:cubicBezTo>
                          <a:pt x="2621318" y="2377785"/>
                          <a:pt x="2227824" y="2398342"/>
                          <a:pt x="2044747" y="2400657"/>
                        </a:cubicBezTo>
                        <a:cubicBezTo>
                          <a:pt x="1861670" y="2402972"/>
                          <a:pt x="1693580" y="2400909"/>
                          <a:pt x="1380868" y="2400657"/>
                        </a:cubicBezTo>
                        <a:cubicBezTo>
                          <a:pt x="1068156" y="2400405"/>
                          <a:pt x="1114073" y="2399939"/>
                          <a:pt x="876320" y="2400657"/>
                        </a:cubicBezTo>
                        <a:cubicBezTo>
                          <a:pt x="638567" y="2401375"/>
                          <a:pt x="421339" y="2357770"/>
                          <a:pt x="0" y="2400657"/>
                        </a:cubicBezTo>
                        <a:cubicBezTo>
                          <a:pt x="4866" y="2116526"/>
                          <a:pt x="-1059" y="1957999"/>
                          <a:pt x="0" y="1752480"/>
                        </a:cubicBezTo>
                        <a:cubicBezTo>
                          <a:pt x="1059" y="1546961"/>
                          <a:pt x="6165" y="1332460"/>
                          <a:pt x="0" y="1104302"/>
                        </a:cubicBezTo>
                        <a:cubicBezTo>
                          <a:pt x="-6165" y="876144"/>
                          <a:pt x="-47868" y="42526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Информационно-аналитическая база данных по научно-исследовательским и научно-технологическим работам </a:t>
            </a:r>
            <a:r>
              <a:rPr lang="ru-RU" u="sng" dirty="0"/>
              <a:t>арктической тематики</a:t>
            </a:r>
            <a:r>
              <a:rPr lang="ru-RU" dirty="0"/>
              <a:t>, выполняемых учреждениями Российской Федерации</a:t>
            </a:r>
          </a:p>
          <a:p>
            <a:endParaRPr lang="ru-RU" dirty="0"/>
          </a:p>
          <a:p>
            <a:r>
              <a:rPr lang="ru-RU" sz="1400" b="1" dirty="0" err="1"/>
              <a:t>Св</a:t>
            </a:r>
            <a:r>
              <a:rPr lang="ru-RU" sz="1400" b="1" dirty="0"/>
              <a:t>-во о гос. рег. базы данных</a:t>
            </a:r>
            <a:r>
              <a:rPr lang="ru-RU" sz="1400" dirty="0"/>
              <a:t>: № 2018621785</a:t>
            </a:r>
          </a:p>
          <a:p>
            <a:r>
              <a:rPr lang="ru-RU" sz="1400" b="1" dirty="0"/>
              <a:t>Авторы</a:t>
            </a:r>
            <a:r>
              <a:rPr lang="ru-RU" sz="1400" dirty="0"/>
              <a:t>: Заболотников Г.В., Румянцева Е.А., Гогоберидзе Г.Г. </a:t>
            </a:r>
          </a:p>
          <a:p>
            <a:r>
              <a:rPr lang="ru-RU" sz="1400" b="1" dirty="0"/>
              <a:t>Правообладатель</a:t>
            </a:r>
            <a:r>
              <a:rPr lang="ru-RU" sz="1400" dirty="0"/>
              <a:t>: ФГБОУ ВО «МАГУ»</a:t>
            </a:r>
          </a:p>
          <a:p>
            <a:r>
              <a:rPr lang="ru-RU" sz="1400" b="1" dirty="0"/>
              <a:t>Версия</a:t>
            </a:r>
            <a:r>
              <a:rPr lang="ru-RU" sz="1400" dirty="0"/>
              <a:t>: актуальная на 10.03.2022 гг.</a:t>
            </a:r>
          </a:p>
        </p:txBody>
      </p:sp>
      <p:sp>
        <p:nvSpPr>
          <p:cNvPr id="5" name="Открывающая фигурная скобка 4">
            <a:extLst>
              <a:ext uri="{FF2B5EF4-FFF2-40B4-BE49-F238E27FC236}">
                <a16:creationId xmlns:a16="http://schemas.microsoft.com/office/drawing/2014/main" id="{44E1FB9C-3DE9-C549-BAA4-2B823C28357B}"/>
              </a:ext>
            </a:extLst>
          </p:cNvPr>
          <p:cNvSpPr/>
          <p:nvPr/>
        </p:nvSpPr>
        <p:spPr>
          <a:xfrm>
            <a:off x="6137010" y="1880236"/>
            <a:ext cx="659219" cy="261610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119D1-0CC1-924B-9D93-3A0B4BA55B02}"/>
              </a:ext>
            </a:extLst>
          </p:cNvPr>
          <p:cNvSpPr txBox="1"/>
          <p:nvPr/>
        </p:nvSpPr>
        <p:spPr>
          <a:xfrm>
            <a:off x="6934959" y="2064902"/>
            <a:ext cx="4667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800" dirty="0"/>
              <a:t>период 2015-2021 гг.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/>
              <a:t>2084 проекта</a:t>
            </a:r>
          </a:p>
          <a:p>
            <a:endParaRPr lang="ru-RU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/>
              <a:t>открытые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97175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1126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29" name="TextBox 29"/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Система координат: направления (Н) – технологии (Т)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1414A-53E2-ED46-87AD-5F6FFE565AF4}"/>
              </a:ext>
            </a:extLst>
          </p:cNvPr>
          <p:cNvSpPr txBox="1"/>
          <p:nvPr/>
        </p:nvSpPr>
        <p:spPr>
          <a:xfrm>
            <a:off x="1" y="563528"/>
            <a:ext cx="373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Приоритетные направления</a:t>
            </a:r>
            <a:r>
              <a:rPr lang="en-US" b="1" dirty="0"/>
              <a:t>*</a:t>
            </a:r>
            <a:r>
              <a:rPr lang="ru-RU" b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2E0BB-4A66-FF48-914F-3E917402CC7D}"/>
              </a:ext>
            </a:extLst>
          </p:cNvPr>
          <p:cNvSpPr txBox="1"/>
          <p:nvPr/>
        </p:nvSpPr>
        <p:spPr>
          <a:xfrm>
            <a:off x="-31510" y="6339261"/>
            <a:ext cx="1075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 </a:t>
            </a:r>
            <a:r>
              <a:rPr lang="ru-RU" sz="1400" dirty="0"/>
              <a:t>утверждены Указом Президента Российской Федерации от 7 июля 2011 г. №899</a:t>
            </a:r>
            <a:endParaRPr lang="ru-RU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531A3-E10E-0843-8AE5-02E1368C11DD}"/>
              </a:ext>
            </a:extLst>
          </p:cNvPr>
          <p:cNvSpPr txBox="1"/>
          <p:nvPr/>
        </p:nvSpPr>
        <p:spPr>
          <a:xfrm>
            <a:off x="147627" y="1285852"/>
            <a:ext cx="3384713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1. Безопасность и противодействие терроризму</a:t>
            </a:r>
          </a:p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2. Индустрия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YS Text"/>
              </a:rPr>
              <a:t>наносистем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3. Информационно-телекоммуникационные системы</a:t>
            </a:r>
          </a:p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4. Науки о жизни</a:t>
            </a:r>
          </a:p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5. Перспективные виды вооружения, военной и специальной техники</a:t>
            </a:r>
          </a:p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6. Рациональное природопользование</a:t>
            </a:r>
          </a:p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7. Транспортные и космические системы</a:t>
            </a:r>
          </a:p>
          <a:p>
            <a:pPr marL="223838" indent="-212725" algn="l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8.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YS Text"/>
              </a:rPr>
              <a:t>Энергоэффективность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YS Text"/>
              </a:rPr>
              <a:t>, энергосбережение, ядерная энергетика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EF89F-B23D-1849-B5EC-C68B9861984E}"/>
              </a:ext>
            </a:extLst>
          </p:cNvPr>
          <p:cNvSpPr txBox="1"/>
          <p:nvPr/>
        </p:nvSpPr>
        <p:spPr>
          <a:xfrm>
            <a:off x="3682653" y="536495"/>
            <a:ext cx="849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Критические технологии</a:t>
            </a:r>
            <a:r>
              <a:rPr lang="en-US" b="1" dirty="0"/>
              <a:t>*</a:t>
            </a:r>
            <a:r>
              <a:rPr lang="ru-RU" b="1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ED895-7D7B-434D-8485-6D044313C0CE}"/>
              </a:ext>
            </a:extLst>
          </p:cNvPr>
          <p:cNvSpPr txBox="1"/>
          <p:nvPr/>
        </p:nvSpPr>
        <p:spPr>
          <a:xfrm>
            <a:off x="3632548" y="870354"/>
            <a:ext cx="8490751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113" indent="-127000" algn="l"/>
            <a:r>
              <a:rPr lang="ru-RU" sz="1150" dirty="0">
                <a:solidFill>
                  <a:srgbClr val="000000"/>
                </a:solidFill>
                <a:latin typeface="YS Text"/>
              </a:rPr>
              <a:t>1. Базовые и критические военные и промышленные технологии для создания перспективных видов вооружения, военной и специальной техники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2. Базовые технологии силовой электротехники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3.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Биокаталитические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, биосинтетические 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биосенсорные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технологии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4. Биомедицинские и ветеринарные технологии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5. Геномные,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протеомные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постгеномные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технологии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6. Клеточные технологии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7. Компьютерное моделирование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наноматериалов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,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наноустройств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нанотехнологий</a:t>
            </a:r>
            <a:endParaRPr lang="ru-RU" sz="1150" dirty="0">
              <a:solidFill>
                <a:srgbClr val="000000"/>
              </a:solidFill>
              <a:latin typeface="YS Text"/>
            </a:endParaRP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8. Нано-,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био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-, информационные, когнитивные технологии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9. Технологии атомной энергетики, ядерного топливного цикла, безопасного обращения с радиоактивными отходами и отработавшим ядерным топливом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10. Технологии биоинженерии.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11. Технологии диагностики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наноматериалов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наноустройств</a:t>
            </a:r>
            <a:endParaRPr lang="ru-RU" sz="1150" dirty="0">
              <a:solidFill>
                <a:srgbClr val="000000"/>
              </a:solidFill>
              <a:latin typeface="YS Text"/>
            </a:endParaRP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12. Технологии доступа к широкополосным мультимедийным услугам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13. Технологии информационных, управляющих, навигационных систем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14. Технологии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наноустройств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и микросистемной техники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15. Технологии новых и возобновляемых источников энергии, включая водородную энергетику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16. Технологии получения и обработки конструкционных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наноматериалов</a:t>
            </a:r>
            <a:endParaRPr lang="ru-RU" sz="1150" dirty="0">
              <a:solidFill>
                <a:srgbClr val="000000"/>
              </a:solidFill>
              <a:latin typeface="YS Text"/>
            </a:endParaRP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17. Технологии получения и обработки функциональных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наноматериалов</a:t>
            </a:r>
            <a:endParaRPr lang="ru-RU" sz="1150" dirty="0">
              <a:solidFill>
                <a:srgbClr val="000000"/>
              </a:solidFill>
              <a:latin typeface="YS Text"/>
            </a:endParaRP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18. Технологии и программное обеспечение распределенных и высокопроизводительных вычислительных систем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19. Технологии мониторинга и прогнозирования состояния окружающей среды, предотвращения и ликвидации ее загрязнения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20. Технологии поиска, разведки, разработки месторождений полезных ископаемых и их добычи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21. Технологии предупреждения и ликвидации чрезвычайных ситуаций природного и техногенного характера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22. Технологии снижения потерь от социально значимых заболеваний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23. Технологии создания высокоскоростных транспортных средств и интеллектуальных систем управления новыми видами транспорта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24. Технологии создания ракетно-космической и транспортной техники нового поколения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25. Технологии создания электронной компонентной базы 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энергоэффективных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световых устройств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26. Технологии создания энергосберегающих систем транспортировки, распределения и использования энергии</a:t>
            </a:r>
          </a:p>
          <a:p>
            <a:pPr marL="138113" indent="-127000"/>
            <a:r>
              <a:rPr lang="ru-RU" sz="1150" dirty="0">
                <a:solidFill>
                  <a:srgbClr val="000000"/>
                </a:solidFill>
                <a:latin typeface="YS Text"/>
              </a:rPr>
              <a:t>27. Технологии </a:t>
            </a:r>
            <a:r>
              <a:rPr lang="ru-RU" sz="1150" dirty="0" err="1">
                <a:solidFill>
                  <a:srgbClr val="000000"/>
                </a:solidFill>
                <a:latin typeface="YS Text"/>
              </a:rPr>
              <a:t>энергоэффективного</a:t>
            </a:r>
            <a:r>
              <a:rPr lang="ru-RU" sz="1150" dirty="0">
                <a:solidFill>
                  <a:srgbClr val="000000"/>
                </a:solidFill>
                <a:latin typeface="YS Text"/>
              </a:rPr>
              <a:t> производства и преобразования энергии на органическом топливе</a:t>
            </a:r>
            <a:endParaRPr lang="ru-RU" sz="115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8C90D9A-D06A-3243-BE0F-59FB1E6D0E34}"/>
              </a:ext>
            </a:extLst>
          </p:cNvPr>
          <p:cNvCxnSpPr>
            <a:cxnSpLocks/>
          </p:cNvCxnSpPr>
          <p:nvPr/>
        </p:nvCxnSpPr>
        <p:spPr>
          <a:xfrm>
            <a:off x="3632548" y="525950"/>
            <a:ext cx="0" cy="58133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1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3611EB42-8A09-6D43-8B18-00B1E0A5512E}"/>
              </a:ext>
            </a:extLst>
          </p:cNvPr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Карта науки РФ по арктическим тематикам (2015-2021 гг.)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D1DC54-3F6C-4F4E-9937-900606251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" t="20115" r="68407" b="9738"/>
          <a:stretch/>
        </p:blipFill>
        <p:spPr>
          <a:xfrm>
            <a:off x="138221" y="510362"/>
            <a:ext cx="4348716" cy="6165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0F1B83-B3CB-3649-9DA2-B5A6C62AEE6A}"/>
              </a:ext>
            </a:extLst>
          </p:cNvPr>
          <p:cNvSpPr txBox="1"/>
          <p:nvPr/>
        </p:nvSpPr>
        <p:spPr>
          <a:xfrm>
            <a:off x="4933506" y="556515"/>
            <a:ext cx="7042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Абсолютное лидерство:</a:t>
            </a:r>
          </a:p>
          <a:p>
            <a:pPr marL="1193800" indent="-1193800" algn="just"/>
            <a:r>
              <a:rPr lang="ru-RU" b="1" dirty="0"/>
              <a:t>Т19 х Н6 </a:t>
            </a:r>
            <a:r>
              <a:rPr lang="ru-RU" dirty="0"/>
              <a:t>– технологии мониторинга и прогнозирования состояния окружающей среды, предотвращения и ликвидации ее загрязнения для задач рационального природопользования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BBBFE-4A75-A44B-9E10-77534099CE15}"/>
              </a:ext>
            </a:extLst>
          </p:cNvPr>
          <p:cNvSpPr txBox="1"/>
          <p:nvPr/>
        </p:nvSpPr>
        <p:spPr>
          <a:xfrm>
            <a:off x="4933506" y="2654927"/>
            <a:ext cx="704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Доля лакун – 61,1</a:t>
            </a:r>
            <a:r>
              <a:rPr lang="en-US" b="1" dirty="0"/>
              <a:t>%</a:t>
            </a:r>
            <a:r>
              <a:rPr lang="ru-RU" b="1" dirty="0"/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4720E-C16B-054A-BD1E-C520A8177476}"/>
              </a:ext>
            </a:extLst>
          </p:cNvPr>
          <p:cNvSpPr txBox="1"/>
          <p:nvPr/>
        </p:nvSpPr>
        <p:spPr>
          <a:xfrm>
            <a:off x="4933506" y="3132365"/>
            <a:ext cx="704259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9488" indent="-968375"/>
            <a:r>
              <a:rPr lang="ru-RU" b="1" dirty="0"/>
              <a:t>1 место</a:t>
            </a:r>
            <a:r>
              <a:rPr lang="ru-RU" dirty="0"/>
              <a:t>: Технологии диагностики </a:t>
            </a:r>
            <a:r>
              <a:rPr lang="ru-RU" dirty="0" err="1"/>
              <a:t>наноматериалов</a:t>
            </a:r>
            <a:r>
              <a:rPr lang="ru-RU" dirty="0"/>
              <a:t> и </a:t>
            </a:r>
            <a:r>
              <a:rPr lang="ru-RU" dirty="0" err="1"/>
              <a:t>наноустройств</a:t>
            </a:r>
            <a:r>
              <a:rPr lang="ru-RU" dirty="0"/>
              <a:t> (</a:t>
            </a:r>
            <a:r>
              <a:rPr lang="ru-RU" b="1" dirty="0"/>
              <a:t>Т11</a:t>
            </a:r>
            <a:r>
              <a:rPr lang="ru-RU" dirty="0"/>
              <a:t>)</a:t>
            </a:r>
          </a:p>
          <a:p>
            <a:endParaRPr lang="ru-RU" dirty="0"/>
          </a:p>
          <a:p>
            <a:pPr marL="979488" indent="-979488"/>
            <a:r>
              <a:rPr lang="ru-RU" b="1" dirty="0"/>
              <a:t>2 место</a:t>
            </a:r>
            <a:r>
              <a:rPr lang="ru-RU" dirty="0"/>
              <a:t>: Технологии создания электронной компонентной базы и </a:t>
            </a:r>
            <a:r>
              <a:rPr lang="ru-RU" dirty="0" err="1"/>
              <a:t>энергоэффективных</a:t>
            </a:r>
            <a:r>
              <a:rPr lang="ru-RU" dirty="0"/>
              <a:t> световых устройств (</a:t>
            </a:r>
            <a:r>
              <a:rPr lang="ru-RU" b="1" dirty="0"/>
              <a:t>Т25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b="1" dirty="0"/>
              <a:t>3 место</a:t>
            </a:r>
            <a:r>
              <a:rPr lang="ru-RU" dirty="0"/>
              <a:t>: </a:t>
            </a:r>
          </a:p>
          <a:p>
            <a:pPr marL="182563" indent="-182563">
              <a:spcAft>
                <a:spcPts val="1200"/>
              </a:spcAft>
            </a:pPr>
            <a:r>
              <a:rPr lang="ru-RU" dirty="0"/>
              <a:t>- Базовые технологии силовой электротехники (</a:t>
            </a:r>
            <a:r>
              <a:rPr lang="ru-RU" b="1" dirty="0"/>
              <a:t>Т2</a:t>
            </a:r>
            <a:r>
              <a:rPr lang="ru-RU" dirty="0"/>
              <a:t>)</a:t>
            </a:r>
          </a:p>
          <a:p>
            <a:pPr marL="182563" indent="-182563">
              <a:spcAft>
                <a:spcPts val="1200"/>
              </a:spcAft>
            </a:pPr>
            <a:r>
              <a:rPr lang="ru-RU" dirty="0"/>
              <a:t>- Технологии доступа к широкополосным мультимедийным услугам (</a:t>
            </a:r>
            <a:r>
              <a:rPr lang="ru-RU" b="1" dirty="0"/>
              <a:t>Т12</a:t>
            </a:r>
            <a:r>
              <a:rPr lang="ru-RU" dirty="0"/>
              <a:t>)</a:t>
            </a:r>
          </a:p>
          <a:p>
            <a:pPr marL="182563" indent="-182563">
              <a:spcAft>
                <a:spcPts val="1200"/>
              </a:spcAft>
            </a:pPr>
            <a:r>
              <a:rPr lang="ru-RU" dirty="0"/>
              <a:t>- Технологии </a:t>
            </a:r>
            <a:r>
              <a:rPr lang="ru-RU" dirty="0" err="1"/>
              <a:t>наноустройств</a:t>
            </a:r>
            <a:r>
              <a:rPr lang="ru-RU" dirty="0"/>
              <a:t> и микросистемной техники (</a:t>
            </a:r>
            <a:r>
              <a:rPr lang="ru-RU" b="1" dirty="0"/>
              <a:t>Т14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1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29" name="TextBox 29"/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Что такое «Т0 х Н0</a:t>
            </a:r>
            <a:r>
              <a:rPr lang="en-US" sz="2400" b="1" dirty="0">
                <a:solidFill>
                  <a:srgbClr val="FFFFFF"/>
                </a:solidFill>
                <a:latin typeface="Open Sans Bold"/>
              </a:rPr>
              <a:t> – </a:t>
            </a: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нет данных»?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A7A54-FC0F-614F-9723-315B107BF796}"/>
              </a:ext>
            </a:extLst>
          </p:cNvPr>
          <p:cNvSpPr txBox="1"/>
          <p:nvPr/>
        </p:nvSpPr>
        <p:spPr>
          <a:xfrm>
            <a:off x="1" y="563528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Тематики: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5C202-6A55-6940-9B14-E307440757C2}"/>
              </a:ext>
            </a:extLst>
          </p:cNvPr>
          <p:cNvSpPr txBox="1"/>
          <p:nvPr/>
        </p:nvSpPr>
        <p:spPr>
          <a:xfrm>
            <a:off x="477827" y="1082652"/>
            <a:ext cx="1119347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НД1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Государственное управление социально-экономическим развитием АЗРФ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НД2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Гуманитарные, социальные и экономические проблемы народов арктического региона. Подготовка специалистов освоения АЗРФ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НД3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Модернизации и развитие инфраструктуры арктической транспортной системы, включая Северный морской путь. Судостроение кораблей ледового класса. 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НД4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Развитие информационных технологий. Формирования единого информационного пространства в АЗРФ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НД5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Развитие международного сотрудничества в освоении Арктики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НД6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Развитие науки и технологий освоения Арктики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НД7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Рациональное использование биоресурсов </a:t>
            </a:r>
            <a:r>
              <a:rPr lang="en" dirty="0">
                <a:solidFill>
                  <a:srgbClr val="000000"/>
                </a:solidFill>
                <a:latin typeface="YS Text"/>
              </a:rPr>
              <a:t>A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ЗРФ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YS Text"/>
              </a:rPr>
              <a:t>НД8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Рациональное природопользование. Охрана окружающей среды. Обеспечения экологической безопасности в АЗРФ. Проблемы изменения климата Арктики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  <a:p>
            <a:pPr marL="533400" indent="-522288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YS Text"/>
              </a:rPr>
              <a:t>НД9. Эффективное использование и развитие ресурсной базы АЗРФ, включая освоение углеводородных ресурсов Арктического региона</a:t>
            </a:r>
            <a:endParaRPr lang="ru-RU" b="0" i="0" u="none" strike="noStrike" dirty="0">
              <a:solidFill>
                <a:srgbClr val="000000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304655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3611EB42-8A09-6D43-8B18-00B1E0A5512E}"/>
              </a:ext>
            </a:extLst>
          </p:cNvPr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Карта науки РФ по тематикам Т0 х Н0 (2015-2021 гг.)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F1B83-B3CB-3649-9DA2-B5A6C62AEE6A}"/>
              </a:ext>
            </a:extLst>
          </p:cNvPr>
          <p:cNvSpPr txBox="1"/>
          <p:nvPr/>
        </p:nvSpPr>
        <p:spPr>
          <a:xfrm>
            <a:off x="4933507" y="567670"/>
            <a:ext cx="7042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Лидеры:</a:t>
            </a:r>
          </a:p>
          <a:p>
            <a:pPr algn="just"/>
            <a:endParaRPr lang="ru-RU" b="1" dirty="0"/>
          </a:p>
          <a:p>
            <a:pPr marL="935038" indent="-935038"/>
            <a:r>
              <a:rPr lang="ru-RU" b="1" dirty="0"/>
              <a:t>1 место</a:t>
            </a:r>
            <a:r>
              <a:rPr lang="ru-RU" dirty="0"/>
              <a:t>: Гуманитарные, социальные и экономические проблемы народов арктического региона. Подготовка специалистов освоения АЗРФ (</a:t>
            </a:r>
            <a:r>
              <a:rPr lang="ru-RU" b="1" dirty="0"/>
              <a:t>НД2</a:t>
            </a:r>
            <a:r>
              <a:rPr lang="ru-RU" dirty="0"/>
              <a:t>)</a:t>
            </a:r>
          </a:p>
          <a:p>
            <a:endParaRPr lang="ru-RU" dirty="0"/>
          </a:p>
          <a:p>
            <a:pPr marL="979488" indent="-979488"/>
            <a:r>
              <a:rPr lang="ru-RU" b="1" dirty="0"/>
              <a:t>2 место</a:t>
            </a:r>
            <a:r>
              <a:rPr lang="ru-RU" dirty="0"/>
              <a:t>: Государственное управление социально-экономическим развитием АЗРФ (</a:t>
            </a:r>
            <a:r>
              <a:rPr lang="ru-RU" b="1" dirty="0"/>
              <a:t>НД1</a:t>
            </a:r>
            <a:r>
              <a:rPr lang="ru-RU" dirty="0"/>
              <a:t>)</a:t>
            </a:r>
          </a:p>
          <a:p>
            <a:endParaRPr lang="ru-RU" dirty="0"/>
          </a:p>
          <a:p>
            <a:pPr marL="979488" indent="-979488"/>
            <a:r>
              <a:rPr lang="ru-RU" b="1" dirty="0"/>
              <a:t>3 место</a:t>
            </a:r>
            <a:r>
              <a:rPr lang="ru-RU" dirty="0"/>
              <a:t>: Рациональное природопользование. Охрана окружающей среды. Обеспечения экологической безопасности в АЗРФ. Проблемы изменения климата Арктики (</a:t>
            </a:r>
            <a:r>
              <a:rPr lang="ru-RU" b="1" dirty="0"/>
              <a:t>НД8</a:t>
            </a:r>
            <a:r>
              <a:rPr lang="ru-RU" dirty="0"/>
              <a:t>)</a:t>
            </a:r>
          </a:p>
        </p:txBody>
      </p:sp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4858132-C0ED-9C45-8790-422192F37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" t="20389" r="68605" b="12468"/>
          <a:stretch/>
        </p:blipFill>
        <p:spPr>
          <a:xfrm>
            <a:off x="215900" y="521560"/>
            <a:ext cx="4470195" cy="6156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12098-3F94-1C47-A9E1-E49A2266B85B}"/>
              </a:ext>
            </a:extLst>
          </p:cNvPr>
          <p:cNvSpPr txBox="1"/>
          <p:nvPr/>
        </p:nvSpPr>
        <p:spPr>
          <a:xfrm>
            <a:off x="4933507" y="4844100"/>
            <a:ext cx="704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АНТИ-Лидер:</a:t>
            </a:r>
          </a:p>
          <a:p>
            <a:pPr algn="just"/>
            <a:endParaRPr lang="ru-RU" b="1" dirty="0"/>
          </a:p>
          <a:p>
            <a:pPr marL="11113" indent="-11113"/>
            <a:r>
              <a:rPr lang="ru-RU" dirty="0"/>
              <a:t>Развитие информационных технологий. Формирования единого информационного пространства в АЗРФ (</a:t>
            </a:r>
            <a:r>
              <a:rPr lang="ru-RU" b="1" dirty="0"/>
              <a:t>НД4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55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3611EB42-8A09-6D43-8B18-00B1E0A5512E}"/>
              </a:ext>
            </a:extLst>
          </p:cNvPr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Карта науки МГТУ по арктическим тематикам (2015-2021 гг.)</a:t>
            </a:r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0201B6B-F314-834D-AB57-6504145F9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" t="20114" r="72324" b="12877"/>
          <a:stretch/>
        </p:blipFill>
        <p:spPr>
          <a:xfrm>
            <a:off x="1268046" y="510363"/>
            <a:ext cx="3977054" cy="6169016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B057519-5A5F-E647-A728-747414019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" t="20349" r="68866" b="11739"/>
          <a:stretch/>
        </p:blipFill>
        <p:spPr>
          <a:xfrm>
            <a:off x="6344889" y="519984"/>
            <a:ext cx="4377540" cy="61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3611EB42-8A09-6D43-8B18-00B1E0A5512E}"/>
              </a:ext>
            </a:extLst>
          </p:cNvPr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Карта науки СНТК-2022 и МГТУ</a:t>
            </a: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2F166B3-00B1-A84E-9FF7-B3DAACA13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" t="20178" r="68399" b="9702"/>
          <a:stretch/>
        </p:blipFill>
        <p:spPr>
          <a:xfrm>
            <a:off x="645091" y="510363"/>
            <a:ext cx="4348173" cy="61572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5C3CC1-014E-944D-9730-C4A1614FB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" t="20104" r="56597" b="12919"/>
          <a:stretch/>
        </p:blipFill>
        <p:spPr>
          <a:xfrm>
            <a:off x="5594678" y="510362"/>
            <a:ext cx="6024345" cy="59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6672044"/>
            <a:ext cx="12223508" cy="184666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2" name="AutoShape 12"/>
          <p:cNvSpPr/>
          <p:nvPr/>
        </p:nvSpPr>
        <p:spPr>
          <a:xfrm>
            <a:off x="-31510" y="0"/>
            <a:ext cx="12255019" cy="510363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6E986528-A395-134B-BB04-90A38C9E65EF}"/>
              </a:ext>
            </a:extLst>
          </p:cNvPr>
          <p:cNvSpPr txBox="1"/>
          <p:nvPr/>
        </p:nvSpPr>
        <p:spPr>
          <a:xfrm>
            <a:off x="147627" y="53165"/>
            <a:ext cx="1204437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  <a:latin typeface="Open Sans Bold"/>
              </a:rPr>
              <a:t>Карта науки СНТК-2022 и РФ</a:t>
            </a:r>
          </a:p>
        </p:txBody>
      </p:sp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C6A47B5-B9AA-E245-BCA2-8B2643C36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" t="20178" r="68399" b="9702"/>
          <a:stretch/>
        </p:blipFill>
        <p:spPr>
          <a:xfrm>
            <a:off x="645091" y="510363"/>
            <a:ext cx="4348173" cy="6157234"/>
          </a:xfrm>
          <a:prstGeom prst="rect">
            <a:avLst/>
          </a:prstGeom>
        </p:spPr>
      </p:pic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8A60165-722D-4145-9EDE-E17C01A4F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" t="20130" r="57994" b="12865"/>
          <a:stretch/>
        </p:blipFill>
        <p:spPr>
          <a:xfrm>
            <a:off x="5606941" y="512728"/>
            <a:ext cx="5799249" cy="58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1793"/>
      </p:ext>
    </p:extLst>
  </p:cSld>
  <p:clrMapOvr>
    <a:masterClrMapping/>
  </p:clrMapOvr>
</p:sld>
</file>

<file path=ppt/theme/theme1.xml><?xml version="1.0" encoding="utf-8"?>
<a:theme xmlns:a="http://schemas.openxmlformats.org/drawingml/2006/main" name="Sk-yellow">
  <a:themeElements>
    <a:clrScheme name="Sk-yellow">
      <a:dk1>
        <a:srgbClr val="000000"/>
      </a:dk1>
      <a:lt1>
        <a:srgbClr val="FFFFFF"/>
      </a:lt1>
      <a:dk2>
        <a:srgbClr val="FFFFFF"/>
      </a:dk2>
      <a:lt2>
        <a:srgbClr val="E7E6E6"/>
      </a:lt2>
      <a:accent1>
        <a:srgbClr val="F17400"/>
      </a:accent1>
      <a:accent2>
        <a:srgbClr val="F8AC00"/>
      </a:accent2>
      <a:accent3>
        <a:srgbClr val="0075BC"/>
      </a:accent3>
      <a:accent4>
        <a:srgbClr val="050340"/>
      </a:accent4>
      <a:accent5>
        <a:srgbClr val="7F7F7F"/>
      </a:accent5>
      <a:accent6>
        <a:srgbClr val="D8D8D8"/>
      </a:accent6>
      <a:hlink>
        <a:srgbClr val="0563C1"/>
      </a:hlink>
      <a:folHlink>
        <a:srgbClr val="954F72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-yellow" id="{C49737C7-EF5E-4084-BEAE-CFFFD7FADE8A}" vid="{A754ADEF-961C-4E7D-A019-59B780E68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Sk-yellow</Template>
  <TotalTime>16968</TotalTime>
  <Words>785</Words>
  <Application>Microsoft Macintosh PowerPoint</Application>
  <PresentationFormat>Широкоэкранный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Monaco</vt:lpstr>
      <vt:lpstr>Open Sans Bold</vt:lpstr>
      <vt:lpstr>Raleway</vt:lpstr>
      <vt:lpstr>Raleway Light</vt:lpstr>
      <vt:lpstr>Raleway Medium</vt:lpstr>
      <vt:lpstr>Wingdings</vt:lpstr>
      <vt:lpstr>YS Text</vt:lpstr>
      <vt:lpstr>Sk-yellow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 Matevosyan</dc:creator>
  <cp:lastModifiedBy>Мария Князева</cp:lastModifiedBy>
  <cp:revision>250</cp:revision>
  <dcterms:created xsi:type="dcterms:W3CDTF">2020-10-05T15:46:33Z</dcterms:created>
  <dcterms:modified xsi:type="dcterms:W3CDTF">2022-04-23T08:18:27Z</dcterms:modified>
</cp:coreProperties>
</file>